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3135350164"/>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Entrambi</a:t>
                      </a: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i</a:t>
                      </a: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programmi</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it-IT" sz="1600" dirty="0">
                          <a:solidFill>
                            <a:schemeClr val="bg1"/>
                          </a:solidFill>
                          <a:latin typeface="Cabin" pitchFamily="2" charset="0"/>
                        </a:rPr>
                        <a:t>Programma degli articoli promozionali sostituito dal programma dei campioni come premio fedeltà.</a:t>
                      </a:r>
                    </a:p>
                    <a:p>
                      <a:pPr marL="180000" indent="-180000">
                        <a:spcAft>
                          <a:spcPts val="1200"/>
                        </a:spcAft>
                        <a:buClr>
                          <a:schemeClr val="bg1"/>
                        </a:buClr>
                        <a:buFont typeface="Wingdings" panose="05000000000000000000" pitchFamily="2" charset="2"/>
                        <a:buChar char="§"/>
                      </a:pPr>
                      <a:r>
                        <a:rPr lang="it-IT" sz="1600" dirty="0">
                          <a:solidFill>
                            <a:schemeClr val="bg1"/>
                          </a:solidFill>
                          <a:latin typeface="Cabin" pitchFamily="2" charset="0"/>
                        </a:rPr>
                        <a:t>Il nome del vantaggio “Premi fedeltà” verrà modificato in “Campioni fedeltà”.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it-IT" sz="1600" dirty="0">
                          <a:solidFill>
                            <a:schemeClr val="bg1"/>
                          </a:solidFill>
                          <a:latin typeface="Cabin" pitchFamily="2" charset="0"/>
                        </a:rPr>
                        <a:t>I Clienti Preferenziali riceveranno una serie di campioni come premio fedeltà che comprende quattro campioni fedeltà nel corso di 13 mesi.</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it-IT" sz="1600" dirty="0">
                          <a:solidFill>
                            <a:schemeClr val="bg1"/>
                          </a:solidFill>
                          <a:latin typeface="Cabin" pitchFamily="2" charset="0"/>
                        </a:rPr>
                        <a:t>Le quote di iscrizione e rinnovo per i Clienti Preferenziali Plus aumenteranno da 19,95 $/19,95 € a 25 $/25 €.</a:t>
                      </a:r>
                    </a:p>
                    <a:p>
                      <a:pPr marL="180000" indent="-180000">
                        <a:spcAft>
                          <a:spcPts val="1200"/>
                        </a:spcAft>
                        <a:buClr>
                          <a:schemeClr val="accent2"/>
                        </a:buClr>
                        <a:buFont typeface="Wingdings" panose="05000000000000000000" pitchFamily="2" charset="2"/>
                        <a:buChar char="§"/>
                      </a:pPr>
                      <a:r>
                        <a:rPr lang="it-IT" sz="1600" dirty="0">
                          <a:solidFill>
                            <a:schemeClr val="bg1"/>
                          </a:solidFill>
                          <a:latin typeface="Cabin" pitchFamily="2" charset="0"/>
                        </a:rPr>
                        <a:t>I Clienti Preferenziali Plus riceveranno 12 campioni come premio fedeltà nel corso di un anno, anziché sei campioni in sei mesi.</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it-IT" sz="1600" dirty="0">
                          <a:solidFill>
                            <a:schemeClr val="bg1"/>
                          </a:solidFill>
                          <a:latin typeface="Cabin" pitchFamily="2" charset="0"/>
                        </a:rPr>
                        <a:t>Il rinnovo gratuito dell’abbonamento annuale che attualmente spetta ai Clienti Preferenziali Plus sarà eliminato. </a:t>
                      </a:r>
                    </a:p>
                    <a:p>
                      <a:pPr marL="180000" indent="-180000">
                        <a:spcAft>
                          <a:spcPts val="1200"/>
                        </a:spcAft>
                        <a:buClr>
                          <a:schemeClr val="accent2"/>
                        </a:buClr>
                        <a:buFont typeface="Wingdings" panose="05000000000000000000" pitchFamily="2" charset="2"/>
                        <a:buChar char="§"/>
                      </a:pPr>
                      <a:r>
                        <a:rPr lang="it-IT" sz="1600" dirty="0">
                          <a:solidFill>
                            <a:schemeClr val="bg1"/>
                          </a:solidFill>
                          <a:latin typeface="Cabin" pitchFamily="2" charset="0"/>
                        </a:rPr>
                        <a:t>Le modalità per guadagnare i crediti gratuiti per i prodotti cambieranno.</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it-IT" dirty="0">
                <a:solidFill>
                  <a:schemeClr val="bg1"/>
                </a:solidFill>
              </a:rPr>
              <a:t>Riepilogo dei cambiamenti al Programma Clienti Preferenziali/Clienti Preferenziali Plus del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fr-FR" dirty="0" err="1">
                <a:solidFill>
                  <a:schemeClr val="accent3"/>
                </a:solidFill>
              </a:rPr>
              <a:t>Elementi</a:t>
            </a:r>
            <a:r>
              <a:rPr lang="fr-FR" dirty="0">
                <a:solidFill>
                  <a:schemeClr val="accent3"/>
                </a:solidFill>
              </a:rPr>
              <a:t> </a:t>
            </a:r>
            <a:r>
              <a:rPr lang="fr-FR" dirty="0" err="1">
                <a:solidFill>
                  <a:schemeClr val="accent3"/>
                </a:solidFill>
              </a:rPr>
              <a:t>che</a:t>
            </a:r>
            <a:r>
              <a:rPr lang="fr-FR" dirty="0">
                <a:solidFill>
                  <a:schemeClr val="accent3"/>
                </a:solidFill>
              </a:rPr>
              <a:t> non</a:t>
            </a:r>
            <a:br>
              <a:rPr lang="fr-FR" dirty="0">
                <a:solidFill>
                  <a:schemeClr val="accent3"/>
                </a:solidFill>
              </a:rPr>
            </a:br>
            <a:r>
              <a:rPr lang="fr-FR" dirty="0" err="1">
                <a:solidFill>
                  <a:schemeClr val="accent3"/>
                </a:solidFill>
              </a:rPr>
              <a:t>cambieranno</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it-IT" sz="1400" dirty="0"/>
              <a:t>La modalità per diventare Cliente Preferenziale è quella di impostare un Ordine di Spedizione Mensile ricorrente con BV. </a:t>
            </a:r>
          </a:p>
          <a:p>
            <a:pPr marL="0" indent="0">
              <a:lnSpc>
                <a:spcPct val="108000"/>
              </a:lnSpc>
              <a:spcBef>
                <a:spcPts val="0"/>
              </a:spcBef>
              <a:spcAft>
                <a:spcPts val="600"/>
              </a:spcAft>
              <a:buNone/>
            </a:pPr>
            <a:r>
              <a:rPr lang="it-IT" sz="1400" dirty="0"/>
              <a:t>La modalità per diventare Cliente Preferenziale Plus è quella di impostare un Ordine di Spedizione Mensile e pagare una quota annuale. Questo non cambierà.</a:t>
            </a:r>
            <a:endParaRPr lang="en-IE" sz="14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it-IT" sz="1400" dirty="0"/>
              <a:t>I vantaggi che spettano sia ai Clienti Preferenziali che ai Clienti Preferenziali Plus, ad esempio l’app InTouch, il costruttore di carrelli, il link di affiliazione e i prezzi all’ingrosso, resteranno gli stessi. </a:t>
            </a:r>
            <a:endParaRPr lang="en-IE" sz="14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err="1"/>
              <a:t>Campioni</a:t>
            </a:r>
            <a:r>
              <a:rPr lang="en-IE" sz="7200" i="1" dirty="0"/>
              <a:t> come </a:t>
            </a:r>
            <a:r>
              <a:rPr lang="en-IE" sz="7200" i="1" dirty="0" err="1"/>
              <a:t>premio</a:t>
            </a:r>
            <a:r>
              <a:rPr lang="en-IE" sz="7200" i="1" dirty="0"/>
              <a:t> </a:t>
            </a:r>
            <a:r>
              <a:rPr lang="en-IE" sz="7200" i="1" dirty="0" err="1"/>
              <a:t>fedeltà</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422625" cy="787000"/>
          </a:xfrm>
        </p:spPr>
        <p:txBody>
          <a:bodyPr/>
          <a:lstStyle/>
          <a:p>
            <a:r>
              <a:rPr lang="it-IT" sz="1600" dirty="0">
                <a:effectLst/>
                <a:ea typeface="Calibri Light" panose="020F0302020204030204" pitchFamily="34" charset="0"/>
              </a:rPr>
              <a:t>Sia i Clienti Preferenziali che i Clienti Preferenziali Plus avranno diritto a ricevere campioni come premio fedeltà, ovvero campioni di prodotti da 10 patch aggiunti agli ordini idonei. Un ordine è idoneo se ha un valore in BV.</a:t>
            </a:r>
            <a:endParaRPr lang="en-IE" sz="1600" dirty="0">
              <a:effectLst/>
              <a:ea typeface="Calibri Light" panose="020F0302020204030204" pitchFamily="34" charset="0"/>
            </a:endParaRP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Campioni</a:t>
            </a:r>
            <a:r>
              <a:rPr lang="en-IE" dirty="0">
                <a:solidFill>
                  <a:schemeClr val="accent3"/>
                </a:solidFill>
              </a:rPr>
              <a:t> come </a:t>
            </a:r>
            <a:r>
              <a:rPr lang="en-IE" dirty="0" err="1">
                <a:solidFill>
                  <a:schemeClr val="accent3"/>
                </a:solidFill>
              </a:rPr>
              <a:t>premio</a:t>
            </a:r>
            <a:r>
              <a:rPr lang="en-IE" dirty="0">
                <a:solidFill>
                  <a:schemeClr val="accent3"/>
                </a:solidFill>
              </a:rPr>
              <a:t> </a:t>
            </a:r>
            <a:r>
              <a:rPr lang="en-IE" dirty="0" err="1">
                <a:solidFill>
                  <a:schemeClr val="accent3"/>
                </a:solidFill>
              </a:rPr>
              <a:t>fedeltà</a:t>
            </a:r>
            <a:r>
              <a:rPr lang="en-IE" dirty="0">
                <a:solidFill>
                  <a:schemeClr val="accent3"/>
                </a:solidFill>
              </a:rPr>
              <a:t> – </a:t>
            </a:r>
            <a:br>
              <a:rPr lang="en-IE" dirty="0">
                <a:solidFill>
                  <a:schemeClr val="accent3"/>
                </a:solidFill>
              </a:rPr>
            </a:br>
            <a:r>
              <a:rPr lang="en-IE" dirty="0" err="1">
                <a:solidFill>
                  <a:schemeClr val="accent3"/>
                </a:solidFill>
              </a:rPr>
              <a:t>Clienti</a:t>
            </a:r>
            <a:r>
              <a:rPr lang="en-IE" dirty="0">
                <a:solidFill>
                  <a:schemeClr val="accent3"/>
                </a:solidFill>
              </a:rPr>
              <a:t> </a:t>
            </a:r>
            <a:r>
              <a:rPr lang="en-IE" dirty="0" err="1">
                <a:solidFill>
                  <a:schemeClr val="accent3"/>
                </a:solidFill>
              </a:rPr>
              <a:t>Preferenziali</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a:t>
            </a:r>
            <a:r>
              <a:rPr lang="en-IE" sz="800" i="1" cap="all">
                <a:solidFill>
                  <a:schemeClr val="tx2"/>
                </a:solidFill>
                <a:latin typeface="Cabin" pitchFamily="2" charset="0"/>
              </a:rPr>
              <a:t>. </a:t>
            </a:r>
            <a:endParaRPr lang="en-IE" sz="800" i="1" cap="all" dirty="0">
              <a:solidFill>
                <a:schemeClr val="tx2"/>
              </a:solidFill>
              <a:latin typeface="Cabin" pitchFamily="2" charset="0"/>
            </a:endParaRP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Campione</a:t>
            </a:r>
            <a:r>
              <a:rPr lang="fr-FR" sz="1400" b="1" dirty="0"/>
              <a:t> come </a:t>
            </a:r>
            <a:r>
              <a:rPr lang="fr-FR" sz="1400" b="1" dirty="0" err="1"/>
              <a:t>premio</a:t>
            </a:r>
            <a:r>
              <a:rPr lang="fr-FR" sz="1400" b="1" dirty="0"/>
              <a:t> </a:t>
            </a:r>
            <a:r>
              <a:rPr lang="fr-FR" sz="1400" b="1" dirty="0" err="1"/>
              <a:t>fedeltà</a:t>
            </a:r>
            <a:r>
              <a:rPr lang="fr-FR" sz="1400" b="1" dirty="0"/>
              <a:t> 1*</a:t>
            </a:r>
          </a:p>
          <a:p>
            <a:pPr marL="0" indent="0">
              <a:lnSpc>
                <a:spcPct val="108000"/>
              </a:lnSpc>
              <a:spcBef>
                <a:spcPts val="0"/>
              </a:spcBef>
              <a:spcAft>
                <a:spcPts val="600"/>
              </a:spcAft>
              <a:buNone/>
            </a:pPr>
            <a:r>
              <a:rPr lang="it-IT" sz="1400" dirty="0"/>
              <a:t>Aggiunto automaticamente al 4° ordine idoneo, dopo 3 Ordini di Spedizione Mensile consecutivi.</a:t>
            </a:r>
            <a:endParaRPr lang="fr-FR" sz="14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Campione</a:t>
            </a:r>
            <a:r>
              <a:rPr lang="fr-FR" sz="1400" b="1" dirty="0"/>
              <a:t> come </a:t>
            </a:r>
            <a:r>
              <a:rPr lang="fr-FR" sz="1400" b="1" dirty="0" err="1"/>
              <a:t>premio</a:t>
            </a:r>
            <a:r>
              <a:rPr lang="fr-FR" sz="1400" b="1" dirty="0"/>
              <a:t> </a:t>
            </a:r>
            <a:r>
              <a:rPr lang="fr-FR" sz="1400" b="1" dirty="0" err="1"/>
              <a:t>fedeltà</a:t>
            </a:r>
            <a:r>
              <a:rPr lang="fr-FR" sz="1400" b="1" dirty="0"/>
              <a:t> 2*</a:t>
            </a:r>
          </a:p>
          <a:p>
            <a:pPr marL="0" indent="0">
              <a:lnSpc>
                <a:spcPct val="108000"/>
              </a:lnSpc>
              <a:spcBef>
                <a:spcPts val="0"/>
              </a:spcBef>
              <a:spcAft>
                <a:spcPts val="600"/>
              </a:spcAft>
              <a:buNone/>
            </a:pPr>
            <a:r>
              <a:rPr lang="it-IT" sz="1400" dirty="0"/>
              <a:t>Aggiunto automaticamente al 7° ordine idoneo, dopo altri 3 Ordini di Spedizione Mensile consecutivi.</a:t>
            </a:r>
            <a:endParaRPr lang="fr-FR" sz="14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Campione</a:t>
            </a:r>
            <a:r>
              <a:rPr lang="fr-FR" sz="1400" b="1" dirty="0"/>
              <a:t> come </a:t>
            </a:r>
            <a:r>
              <a:rPr lang="fr-FR" sz="1400" b="1" dirty="0" err="1"/>
              <a:t>premio</a:t>
            </a:r>
            <a:r>
              <a:rPr lang="fr-FR" sz="1400" b="1" dirty="0"/>
              <a:t> </a:t>
            </a:r>
            <a:r>
              <a:rPr lang="fr-FR" sz="1400" b="1" dirty="0" err="1"/>
              <a:t>fedeltà</a:t>
            </a:r>
            <a:r>
              <a:rPr lang="fr-FR" sz="1400" b="1" dirty="0"/>
              <a:t> 3*</a:t>
            </a:r>
          </a:p>
          <a:p>
            <a:pPr marL="0" indent="0">
              <a:lnSpc>
                <a:spcPct val="108000"/>
              </a:lnSpc>
              <a:spcBef>
                <a:spcPts val="0"/>
              </a:spcBef>
              <a:spcAft>
                <a:spcPts val="600"/>
              </a:spcAft>
              <a:buNone/>
            </a:pPr>
            <a:r>
              <a:rPr lang="it-IT" sz="1400" dirty="0"/>
              <a:t>Aggiunto automaticamente al 10° ordine idoneo, dopo altri 3 Ordini di Spedizione Mensile consecutivi.</a:t>
            </a:r>
            <a:endParaRPr lang="fr-FR" sz="14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Campione</a:t>
            </a:r>
            <a:r>
              <a:rPr lang="fr-FR" sz="1400" b="1" dirty="0"/>
              <a:t> come </a:t>
            </a:r>
            <a:r>
              <a:rPr lang="fr-FR" sz="1400" b="1" dirty="0" err="1"/>
              <a:t>premio</a:t>
            </a:r>
            <a:r>
              <a:rPr lang="fr-FR" sz="1400" b="1" dirty="0"/>
              <a:t> </a:t>
            </a:r>
            <a:r>
              <a:rPr lang="fr-FR" sz="1400" b="1" dirty="0" err="1"/>
              <a:t>fedeltà</a:t>
            </a:r>
            <a:r>
              <a:rPr lang="fr-FR" sz="1400" b="1" dirty="0"/>
              <a:t> 4*</a:t>
            </a:r>
          </a:p>
          <a:p>
            <a:pPr marL="0" indent="0">
              <a:lnSpc>
                <a:spcPct val="108000"/>
              </a:lnSpc>
              <a:spcBef>
                <a:spcPts val="0"/>
              </a:spcBef>
              <a:spcAft>
                <a:spcPts val="600"/>
              </a:spcAft>
              <a:buNone/>
            </a:pPr>
            <a:r>
              <a:rPr lang="it-IT" sz="1400" dirty="0"/>
              <a:t>Aggiunto automaticamente al 13° ordine idoneo, dopo altri 3 Ordini di Spedizione Mensile consecutivi.</a:t>
            </a:r>
            <a:endParaRPr lang="fr-FR" sz="14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it-IT" sz="1800" dirty="0"/>
              <a:t>Dopo aver ricevuto il campione come premio fedeltà n° 4 al 13° mese, non sono previsti ulteriori campioni fedeltà.</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a:t>Campione come </a:t>
            </a:r>
            <a:r>
              <a:rPr lang="en-IE" sz="1000" dirty="0" err="1"/>
              <a:t>premio</a:t>
            </a:r>
            <a:r>
              <a:rPr lang="en-IE" sz="1000" dirty="0"/>
              <a:t> </a:t>
            </a:r>
            <a:r>
              <a:rPr lang="en-IE" sz="1000" dirty="0" err="1"/>
              <a:t>fedeltà</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it-IT" sz="1800" dirty="0"/>
              <a:t>Tutti i Clienti Preferenziali Plus sono tenuti a pagare una quota annuale per mantenere il loro stato. Possono ricevere serie ripetute di campioni come premio fedeltà, purché paghino la quota di rinnovo.</a:t>
            </a:r>
          </a:p>
          <a:p>
            <a:pPr marL="0" indent="0">
              <a:spcAft>
                <a:spcPts val="0"/>
              </a:spcAft>
              <a:buFont typeface="Wingdings" panose="05000000000000000000" pitchFamily="2" charset="2"/>
              <a:buNone/>
            </a:pPr>
            <a:r>
              <a:rPr lang="it-IT" sz="1800" dirty="0"/>
              <a:t>I Clienti Preferenziali Plus non saranno esclusi dal programma per nessun motivo.</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239430" y="5528792"/>
            <a:ext cx="153297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Campione come </a:t>
            </a:r>
            <a:r>
              <a:rPr lang="en-IE" sz="1000" dirty="0" err="1"/>
              <a:t>premio</a:t>
            </a:r>
            <a:r>
              <a:rPr lang="en-IE" sz="1000" dirty="0"/>
              <a:t> </a:t>
            </a:r>
            <a:r>
              <a:rPr lang="en-IE" sz="1000" dirty="0" err="1"/>
              <a:t>fedeltà</a:t>
            </a:r>
            <a:r>
              <a:rPr lang="en-IE" sz="1000" dirty="0"/>
              <a:t> 12*</a:t>
            </a:r>
          </a:p>
          <a:p>
            <a:pPr marL="0" indent="0" algn="ctr">
              <a:lnSpc>
                <a:spcPct val="100000"/>
              </a:lnSpc>
              <a:buFont typeface="Wingdings" panose="05000000000000000000" pitchFamily="2" charset="2"/>
              <a:buNone/>
            </a:pPr>
            <a:r>
              <a:rPr lang="it-IT" sz="800" dirty="0"/>
              <a:t>Confezione intera standard di uno dei prodotti testati in precedenza o un prodotto singolo Alavida (eccetto X39 e X49)</a:t>
            </a:r>
            <a:endParaRPr lang="en-IE" sz="800" dirty="0"/>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en-IE" dirty="0" err="1">
                <a:solidFill>
                  <a:schemeClr val="accent2"/>
                </a:solidFill>
              </a:rPr>
              <a:t>Campioni</a:t>
            </a:r>
            <a:r>
              <a:rPr lang="en-IE" dirty="0">
                <a:solidFill>
                  <a:schemeClr val="accent2"/>
                </a:solidFill>
              </a:rPr>
              <a:t> come </a:t>
            </a:r>
            <a:r>
              <a:rPr lang="en-IE" dirty="0" err="1">
                <a:solidFill>
                  <a:schemeClr val="accent2"/>
                </a:solidFill>
              </a:rPr>
              <a:t>premio</a:t>
            </a:r>
            <a:r>
              <a:rPr lang="en-IE" dirty="0">
                <a:solidFill>
                  <a:schemeClr val="accent2"/>
                </a:solidFill>
              </a:rPr>
              <a:t> </a:t>
            </a:r>
            <a:r>
              <a:rPr lang="en-IE" dirty="0" err="1">
                <a:solidFill>
                  <a:schemeClr val="accent2"/>
                </a:solidFill>
              </a:rPr>
              <a:t>fedeltà</a:t>
            </a:r>
            <a:r>
              <a:rPr lang="en-IE" dirty="0">
                <a:solidFill>
                  <a:schemeClr val="accent2"/>
                </a:solidFill>
              </a:rPr>
              <a:t> –</a:t>
            </a:r>
            <a:br>
              <a:rPr lang="en-IE" dirty="0">
                <a:solidFill>
                  <a:schemeClr val="accent2"/>
                </a:solidFill>
              </a:rPr>
            </a:br>
            <a:r>
              <a:rPr lang="en-IE" dirty="0" err="1">
                <a:solidFill>
                  <a:schemeClr val="accent2"/>
                </a:solidFill>
              </a:rPr>
              <a:t>Cliente</a:t>
            </a:r>
            <a:r>
              <a:rPr lang="en-IE" dirty="0">
                <a:solidFill>
                  <a:schemeClr val="accent2"/>
                </a:solidFill>
              </a:rPr>
              <a:t> </a:t>
            </a:r>
            <a:r>
              <a:rPr lang="en-IE" dirty="0" err="1">
                <a:solidFill>
                  <a:schemeClr val="accent2"/>
                </a:solidFill>
              </a:rPr>
              <a:t>Preferenziale</a:t>
            </a:r>
            <a:r>
              <a:rPr lang="en-IE" dirty="0">
                <a:solidFill>
                  <a:schemeClr val="accent2"/>
                </a:solidFill>
              </a:rPr>
              <a:t> Plus</a:t>
            </a:r>
          </a:p>
        </p:txBody>
      </p:sp>
      <p:sp>
        <p:nvSpPr>
          <p:cNvPr id="3" name="TextBox 2">
            <a:extLst>
              <a:ext uri="{FF2B5EF4-FFF2-40B4-BE49-F238E27FC236}">
                <a16:creationId xmlns:a16="http://schemas.microsoft.com/office/drawing/2014/main" id="{41AFD0D8-3740-C876-8963-DF3A2B064A25}"/>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4711300" cy="826688"/>
          </a:xfrm>
        </p:spPr>
        <p:txBody>
          <a:bodyPr/>
          <a:lstStyle/>
          <a:p>
            <a:r>
              <a:rPr lang="it-IT" dirty="0">
                <a:solidFill>
                  <a:schemeClr val="accent2"/>
                </a:solidFill>
              </a:rPr>
              <a:t>Miglioramenti al Programma di condivisione per i Clienti Preferenziali Plus</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it-IT" sz="1600" dirty="0"/>
              <a:t>I Clienti Preferenziali Plus ricevono crediti per un valore di 100 $ da poter utilizzare per ottenere prodotti gratuiti per ogni tre clienti che presentano ed effettuano ordini idonei (cioè contenenti BV) in un dato mese, o per ogni due clienti che presentano ed effettuano ordini idonei oltre all’ordine personale del Cliente Preferenziale Plus. Non esiste un importo minimo per l’ordine idoneo.</a:t>
            </a:r>
          </a:p>
          <a:p>
            <a:pPr>
              <a:buClr>
                <a:schemeClr val="accent2"/>
              </a:buClr>
            </a:pPr>
            <a:r>
              <a:rPr lang="it-IT" sz="1600" dirty="0"/>
              <a:t>Attualmente i Clienti Preferenziali Plus devono attivare l’impostazione per poter applicare i punti del Programma di condivisione. Questo non sarà più necessario e i punti saranno applicati automaticamente.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it-IT" sz="1600" dirty="0"/>
              <a:t>Attualmente i punti del Programma di condivisione possono essere applicati solo ai patch. Con i miglioramenti, i punti del Programma di condivisione possono essere applicati a qualsiasi articolo, tranne alla quota di rinnovo.</a:t>
            </a:r>
          </a:p>
          <a:p>
            <a:pPr>
              <a:buClr>
                <a:schemeClr val="accent2"/>
              </a:buClr>
            </a:pPr>
            <a:r>
              <a:rPr lang="it-IT" sz="1600" dirty="0"/>
              <a:t>Il requisito del totale ordine minimo per i clienti presentati verrà rimosso. Tutti gli ordini con un valore in BV saranno conteggiati come idonei.</a:t>
            </a:r>
          </a:p>
          <a:p>
            <a:pPr>
              <a:buClr>
                <a:schemeClr val="accent2"/>
              </a:buClr>
            </a:pPr>
            <a:r>
              <a:rPr lang="it-IT" sz="1800" dirty="0">
                <a:effectLst/>
                <a:latin typeface="Calibri" panose="020F0502020204030204" pitchFamily="34" charset="0"/>
                <a:ea typeface="Times New Roman" panose="02020603050405020304" pitchFamily="18" charset="0"/>
                <a:cs typeface="Times New Roman" panose="02020603050405020304" pitchFamily="18" charset="0"/>
              </a:rPr>
              <a:t>Il credito si applica solo agli Ordini di Spedizione Mensile ed è valido solo per i prodotti, non per la spedizione o le imposte.</a:t>
            </a:r>
            <a:endParaRPr lang="en-IE" sz="1800" dirty="0">
              <a:effectLst/>
              <a:latin typeface="Calibri Light" panose="020F0302020204030204" pitchFamily="34" charset="0"/>
              <a:ea typeface="Calibri Light" panose="020F0302020204030204" pitchFamily="34" charset="0"/>
            </a:endParaRP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it-IT" sz="2000" b="1" dirty="0">
                <a:solidFill>
                  <a:schemeClr val="accent2"/>
                </a:solidFill>
              </a:rPr>
              <a:t>Widget del Programma di condivisione:</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14" name="Title 1">
            <a:extLst>
              <a:ext uri="{FF2B5EF4-FFF2-40B4-BE49-F238E27FC236}">
                <a16:creationId xmlns:a16="http://schemas.microsoft.com/office/drawing/2014/main" id="{645B33D2-4863-012C-B9AD-FC69372B7132}"/>
              </a:ext>
            </a:extLst>
          </p:cNvPr>
          <p:cNvSpPr txBox="1">
            <a:spLocks/>
          </p:cNvSpPr>
          <p:nvPr/>
        </p:nvSpPr>
        <p:spPr>
          <a:xfrm>
            <a:off x="864000" y="864000"/>
            <a:ext cx="4635100" cy="826688"/>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tx2"/>
                </a:solidFill>
                <a:latin typeface="Cabin" pitchFamily="2" charset="0"/>
                <a:ea typeface="+mj-ea"/>
                <a:cs typeface="+mj-cs"/>
              </a:defRPr>
            </a:lvl1pPr>
          </a:lstStyle>
          <a:p>
            <a:r>
              <a:rPr lang="it-IT" dirty="0">
                <a:solidFill>
                  <a:schemeClr val="accent2"/>
                </a:solidFill>
              </a:rPr>
              <a:t>Miglioramenti al Programma di condivisione per i Clienti Preferenziali Plus</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err="1">
                <a:solidFill>
                  <a:schemeClr val="accent3"/>
                </a:solidFill>
              </a:rPr>
              <a:t>Domande</a:t>
            </a:r>
            <a:r>
              <a:rPr lang="en-IE" dirty="0">
                <a:solidFill>
                  <a:schemeClr val="accent3"/>
                </a:solidFill>
              </a:rPr>
              <a:t> </a:t>
            </a:r>
            <a:r>
              <a:rPr lang="en-IE" dirty="0" err="1">
                <a:solidFill>
                  <a:schemeClr val="accent3"/>
                </a:solidFill>
              </a:rPr>
              <a:t>frequenti</a:t>
            </a:r>
            <a:endParaRPr lang="en-IE" dirty="0">
              <a:solidFill>
                <a:schemeClr val="accent3"/>
              </a:solidFill>
            </a:endParaRP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it-IT" sz="1200" b="1" dirty="0">
                <a:solidFill>
                  <a:schemeClr val="accent3"/>
                </a:solidFill>
              </a:rPr>
              <a:t>D1	QUANDO È PREVISTA L’INTRODUZIONE?</a:t>
            </a:r>
          </a:p>
          <a:p>
            <a:pPr marL="540000" indent="-540000">
              <a:lnSpc>
                <a:spcPct val="100000"/>
              </a:lnSpc>
              <a:buNone/>
            </a:pPr>
            <a:r>
              <a:rPr lang="it-IT" sz="1200" dirty="0"/>
              <a:t>R1	Primavera 2025</a:t>
            </a:r>
          </a:p>
          <a:p>
            <a:pPr marL="540000" indent="-540000">
              <a:lnSpc>
                <a:spcPct val="100000"/>
              </a:lnSpc>
              <a:spcAft>
                <a:spcPts val="0"/>
              </a:spcAft>
              <a:buFont typeface="Wingdings" panose="05000000000000000000" pitchFamily="2" charset="2"/>
              <a:buNone/>
            </a:pPr>
            <a:r>
              <a:rPr lang="it-IT" sz="1200" b="1" dirty="0">
                <a:solidFill>
                  <a:schemeClr val="accent3"/>
                </a:solidFill>
              </a:rPr>
              <a:t>D2	IN QUALI PAESI SARANNO INTRODOTTI QUESTI MIGLIORAMENTI?</a:t>
            </a:r>
          </a:p>
          <a:p>
            <a:pPr marL="540000" indent="-540000">
              <a:lnSpc>
                <a:spcPct val="100000"/>
              </a:lnSpc>
              <a:buNone/>
            </a:pPr>
            <a:r>
              <a:rPr lang="it-IT" sz="1200" dirty="0"/>
              <a:t>R2	In tutti i Paesi in cui il Programma Clienti Preferenziali/Clienti Preferenziali Plus esiste attualmente, ovvero tutti i nostri mercati ad eccezione di Giappone e Corea. </a:t>
            </a:r>
          </a:p>
          <a:p>
            <a:pPr marL="540000" indent="-540000">
              <a:lnSpc>
                <a:spcPct val="100000"/>
              </a:lnSpc>
              <a:spcAft>
                <a:spcPts val="0"/>
              </a:spcAft>
              <a:buFont typeface="Wingdings" panose="05000000000000000000" pitchFamily="2" charset="2"/>
              <a:buNone/>
            </a:pPr>
            <a:r>
              <a:rPr lang="it-IT" sz="1200" b="1" dirty="0">
                <a:solidFill>
                  <a:schemeClr val="accent3"/>
                </a:solidFill>
              </a:rPr>
              <a:t>D3	QUALE MODIFICHE SARANNO APPORTATE AL PROGRAMMA CLIENTI PREFERENZIALI?</a:t>
            </a:r>
          </a:p>
          <a:p>
            <a:pPr marL="540000" indent="-540000">
              <a:lnSpc>
                <a:spcPct val="100000"/>
              </a:lnSpc>
              <a:buNone/>
            </a:pPr>
            <a:r>
              <a:rPr lang="it-IT" sz="1200" dirty="0"/>
              <a:t>R3	Anziché ricevere articoli promozionali gratuiti di LifeWave agli Ordini di Spedizione Mensile n° 3, 6, 9 e 12, agli stessi intervalli i Clienti Preferenziali riceveranno confezioni da 10 patch. Per la maggior parte dei mercati, i Clienti Preferenziali riceveranno un pacchetto campione di Y-Age Aeon al 4° Ordine di Spedizione Mensile, un pacchetto campione di Y-Age Glutathione al 7° Ordine di Spedizione Mensile e un pacchetto campione di Silent Nights al 10° Ordine di Spedizione Mensile. Dopo il 12° Ordine di Spedizione Mensile, potranno scegliere tra una versione intera di uno di questi tre prodotti o uno dei prodotti Alavida. A quel punto, riceveranno un messaggio automatico che li invita ad accedere al widget del Back Office per selezionare il prodotto desiderato. Se non effettuano la scelta, verrà inviata automaticamente una confezione intera di Aeon. Al 7° Ordine di Spedizione Mensile, i Clienti Preferenziali della Thailandia riceveranno un pacchetto campione di X39 anziché di Glutathione.</a:t>
            </a:r>
          </a:p>
          <a:p>
            <a:pPr marL="540000" indent="-540000">
              <a:lnSpc>
                <a:spcPct val="100000"/>
              </a:lnSpc>
              <a:spcAft>
                <a:spcPts val="0"/>
              </a:spcAft>
              <a:buFont typeface="Wingdings" panose="05000000000000000000" pitchFamily="2" charset="2"/>
              <a:buNone/>
            </a:pPr>
            <a:r>
              <a:rPr lang="it-IT" sz="1200" b="1" dirty="0">
                <a:solidFill>
                  <a:schemeClr val="accent3"/>
                </a:solidFill>
              </a:rPr>
              <a:t>D4	CHE COSA SUCCEDE SE UN CLIENTE PREFERENZIALE VUOLE ESEGUIRE L’UPGRADE AL PROGRAMMA CLIENTI PREFERENZIALI PLUS?</a:t>
            </a:r>
          </a:p>
          <a:p>
            <a:pPr marL="540000" indent="-540000">
              <a:lnSpc>
                <a:spcPct val="100000"/>
              </a:lnSpc>
              <a:buNone/>
            </a:pPr>
            <a:r>
              <a:rPr lang="it-IT" sz="1200" dirty="0"/>
              <a:t>R4	Dopo che un Cliente Preferenziale effettua un Ordine di Spedizione Mensile, gli viene offerta l’occasione di diventare un Cliente Preferenziale Plus per soli 25 $/25 €. Scegliendo tale opzione, potrà unirsi al programma Clienti Preferenziali Plus.</a:t>
            </a:r>
          </a:p>
          <a:p>
            <a:pPr marL="540000" indent="-540000">
              <a:lnSpc>
                <a:spcPct val="100000"/>
              </a:lnSpc>
              <a:spcAft>
                <a:spcPts val="0"/>
              </a:spcAft>
              <a:buFont typeface="Wingdings" panose="05000000000000000000" pitchFamily="2" charset="2"/>
              <a:buNone/>
            </a:pPr>
            <a:r>
              <a:rPr lang="it-IT" sz="1200" b="1" dirty="0">
                <a:solidFill>
                  <a:schemeClr val="accent3"/>
                </a:solidFill>
              </a:rPr>
              <a:t>D5	L’ISCRIZIONE PER UN CLIENTE PREFERENZIALE PLUS AVVIENE IN MANIERA DIVERSA DA QUELLA PER UN CLIENTE PREFERENZIALE?</a:t>
            </a:r>
          </a:p>
          <a:p>
            <a:pPr marL="540000" indent="-540000">
              <a:lnSpc>
                <a:spcPct val="100000"/>
              </a:lnSpc>
              <a:buNone/>
            </a:pPr>
            <a:r>
              <a:rPr lang="it-IT" sz="1200" dirty="0"/>
              <a:t>R5	Quando un cliente seleziona un articolo e clicca sul pulsante “Aggiungi al carrello”, appare una finestra pop-up. La finestra pop-up mostra i percorsi per diventare Cliente al Dettaglio, Cliente Preferenziale o Cliente Preferenziale Plus. Se il cliente seleziona “Cliente Preferenziale Plus”, al suo carrello verranno aggiunti l’articolo e la quota di iscrizione per diventare Cliente Preferenziale Plus. Dopo aver proceduto con il checkout come Cliente Preferenziale Plus, verrà chiesto di creare un Ordine di Spedizione Mensile. È possibile cliccare sul pulsante “Predefinito” per aggiungere automaticamente gli articoli del carrello all’Ordine di Spedizione Mensile, quindi selezionare più articoli per l’Ordine di Spedizione Mensile o come ordine una tantum. Si potrà anche impostare la data in cui si desidera ricevere il prodotto (o i prodotti) in abbonamento.</a:t>
            </a:r>
            <a:endParaRPr lang="it-IT"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err="1">
                <a:solidFill>
                  <a:schemeClr val="accent3"/>
                </a:solidFill>
              </a:rPr>
              <a:t>Domande</a:t>
            </a:r>
            <a:r>
              <a:rPr lang="en-IE" dirty="0">
                <a:solidFill>
                  <a:schemeClr val="accent3"/>
                </a:solidFill>
              </a:rPr>
              <a:t> </a:t>
            </a:r>
            <a:r>
              <a:rPr lang="en-IE" dirty="0" err="1">
                <a:solidFill>
                  <a:schemeClr val="accent3"/>
                </a:solidFill>
              </a:rPr>
              <a:t>frequenti</a:t>
            </a:r>
            <a:endParaRPr lang="en-IE" dirty="0">
              <a:solidFill>
                <a:schemeClr val="accent3"/>
              </a:solidFill>
            </a:endParaRP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it-IT" sz="1200" b="1" dirty="0">
                <a:solidFill>
                  <a:schemeClr val="accent3"/>
                </a:solidFill>
              </a:rPr>
              <a:t>D6	CHE COSA SUCCEDE SE UN CLIENTE PREFERENZIALE PLUS NON PAGA LA QUOTA DI RINNOVO NEL GIORNO DELL’ANNIVERSARIO, MA HA UN ORDINE DI SPEDIZIONE MENSILE ATTIVO?</a:t>
            </a:r>
          </a:p>
          <a:p>
            <a:pPr marL="540000" indent="-540000">
              <a:lnSpc>
                <a:spcPct val="100000"/>
              </a:lnSpc>
              <a:buNone/>
            </a:pPr>
            <a:r>
              <a:rPr lang="it-IT" sz="1200" dirty="0"/>
              <a:t>R6	I Clienti Preferenziali Plus che non pagano la quota di rinnovo entro una settimana dalla data di rinnovo del loro stato potranno ancora approfittare dei prezzi all’ingrosso in qualità di Clienti Preferenziali, ma non potranno godere degli altri vantaggi derivanti dallo stato di Cliente Preferenziale Plus. Se non hanno un Ordine di Spedizione Mensile attivo, dovranno pagare i prodotti al loro prezzo al dettaglio. </a:t>
            </a:r>
          </a:p>
          <a:p>
            <a:pPr marL="540000" indent="-540000">
              <a:lnSpc>
                <a:spcPct val="100000"/>
              </a:lnSpc>
              <a:spcAft>
                <a:spcPts val="0"/>
              </a:spcAft>
              <a:buFont typeface="Wingdings" panose="05000000000000000000" pitchFamily="2" charset="2"/>
              <a:buNone/>
            </a:pPr>
            <a:r>
              <a:rPr lang="it-IT" sz="1200" b="1" dirty="0">
                <a:solidFill>
                  <a:schemeClr val="accent3"/>
                </a:solidFill>
              </a:rPr>
              <a:t>D7	QUANTO DURA UN ABBONAMENTO AL PROGRAMMA CLIENTI PREFERENZIALI PLUS?</a:t>
            </a:r>
          </a:p>
          <a:p>
            <a:pPr marL="540000" indent="-540000">
              <a:lnSpc>
                <a:spcPct val="100000"/>
              </a:lnSpc>
              <a:buNone/>
            </a:pPr>
            <a:r>
              <a:rPr lang="it-IT" sz="1200" dirty="0"/>
              <a:t>R7	Un anno da quando è stata effettuata la prima iscrizione. Ai Clienti Preferenziali Plus non spetterà più il rinnovo gratuito dell’abbonamento annuale al termine del primo anno. Per mantenere il loro stato, tutti i Clienti Preferenziali Plus dovranno pagare annualmente una quota di rinnovo dell’abbonamento pari a 25 $/25 €. </a:t>
            </a:r>
          </a:p>
          <a:p>
            <a:pPr marL="540000" indent="-540000">
              <a:lnSpc>
                <a:spcPct val="100000"/>
              </a:lnSpc>
              <a:spcAft>
                <a:spcPts val="0"/>
              </a:spcAft>
              <a:buFont typeface="Wingdings" panose="05000000000000000000" pitchFamily="2" charset="2"/>
              <a:buNone/>
            </a:pPr>
            <a:r>
              <a:rPr lang="it-IT" sz="1200" b="1" dirty="0">
                <a:solidFill>
                  <a:schemeClr val="accent3"/>
                </a:solidFill>
              </a:rPr>
              <a:t>D8	COSA SUCCEDE SE UN CLIENTE PREFERENZIALE PLUS ANNULLA IL PROPRIO ORDINE DI SPEDIZIONE MENSILE?</a:t>
            </a:r>
          </a:p>
          <a:p>
            <a:pPr marL="540000" indent="-540000">
              <a:lnSpc>
                <a:spcPct val="100000"/>
              </a:lnSpc>
              <a:buNone/>
            </a:pPr>
            <a:r>
              <a:rPr lang="it-IT" sz="1200" dirty="0"/>
              <a:t>R8	Se un Cliente Preferenziale Plus annulla l’Ordine di Spedizione Mensile, continuerà a far parte del programma fino alla data di rinnovo, ma non potrà approfittare dei prezzi all’ingrosso. Se non paga la quota di rinnovo, verrà eseguito il downgrade da Cliente Preferenziale Plus a Cliente al Dettaglio.</a:t>
            </a:r>
          </a:p>
          <a:p>
            <a:pPr marL="540000" indent="-540000">
              <a:lnSpc>
                <a:spcPct val="100000"/>
              </a:lnSpc>
              <a:spcAft>
                <a:spcPts val="0"/>
              </a:spcAft>
              <a:buFont typeface="Wingdings" panose="05000000000000000000" pitchFamily="2" charset="2"/>
              <a:buNone/>
            </a:pPr>
            <a:r>
              <a:rPr lang="it-IT" sz="1200" b="1" dirty="0">
                <a:solidFill>
                  <a:schemeClr val="accent3"/>
                </a:solidFill>
              </a:rPr>
              <a:t>D9	CHE COSA SUCCEDE SE UN CLIENTE AL DETTAGLIO ESISTENTE CREA UN ORDINE DI SPEDIZIONE MENSILE E PAGA LA QUOTA DI ISCRIZIONE DI 25 $/25 €?</a:t>
            </a:r>
          </a:p>
          <a:p>
            <a:pPr marL="540000" indent="-540000">
              <a:lnSpc>
                <a:spcPct val="100000"/>
              </a:lnSpc>
              <a:buNone/>
            </a:pPr>
            <a:r>
              <a:rPr lang="it-IT" sz="1200" dirty="0"/>
              <a:t>R9	Verrà eseguito l’upgrade al Programma Clienti Preferenziali Plus. </a:t>
            </a:r>
          </a:p>
          <a:p>
            <a:pPr marL="540000" indent="-540000">
              <a:lnSpc>
                <a:spcPct val="100000"/>
              </a:lnSpc>
              <a:spcAft>
                <a:spcPts val="0"/>
              </a:spcAft>
              <a:buFont typeface="Wingdings" panose="05000000000000000000" pitchFamily="2" charset="2"/>
              <a:buNone/>
            </a:pPr>
            <a:r>
              <a:rPr lang="it-IT" sz="1200" b="1" dirty="0">
                <a:solidFill>
                  <a:schemeClr val="accent3"/>
                </a:solidFill>
              </a:rPr>
              <a:t>D10	LA QUOTA DI RINNOVO ANNUALE È RIMBORSABILE?</a:t>
            </a:r>
          </a:p>
          <a:p>
            <a:pPr marL="540000" indent="-540000">
              <a:lnSpc>
                <a:spcPct val="100000"/>
              </a:lnSpc>
              <a:buNone/>
            </a:pPr>
            <a:r>
              <a:rPr lang="it-IT" sz="1200" dirty="0"/>
              <a:t>R10	La quota di 25,00 $/25,00 € non è rimborsabile. Verrà inviata una notifica tramite e-mail in cui si chiede se si vuole procedere al rinnovo prima della scadenza dello stato.</a:t>
            </a:r>
          </a:p>
          <a:p>
            <a:pPr marL="540000" indent="-540000">
              <a:lnSpc>
                <a:spcPct val="100000"/>
              </a:lnSpc>
              <a:spcAft>
                <a:spcPts val="0"/>
              </a:spcAft>
              <a:buFont typeface="Wingdings" panose="05000000000000000000" pitchFamily="2" charset="2"/>
              <a:buNone/>
            </a:pPr>
            <a:r>
              <a:rPr lang="it-IT" sz="1200" b="1" dirty="0">
                <a:solidFill>
                  <a:schemeClr val="accent3"/>
                </a:solidFill>
              </a:rPr>
              <a:t>D11	UN CLIENTE PREFERENZIALE PLUS PUÒ SALTARE MESI IN UN ANNO E MANTENERE I VANTAGGI DERIVANTI DAL SUO STATO?</a:t>
            </a:r>
          </a:p>
          <a:p>
            <a:pPr marL="540000" indent="-540000">
              <a:lnSpc>
                <a:spcPct val="100000"/>
              </a:lnSpc>
              <a:buNone/>
            </a:pPr>
            <a:r>
              <a:rPr lang="it-IT" sz="1200" dirty="0"/>
              <a:t>R11	I Clienti Preferenziali possono annullare o saltare due ordini all’interno dell’Ordine di Spedizione Mensile in un periodo continuativo di 12 mesi e mantenere i vantaggi derivanti dal loro stato. Il periodo di 12 mesi inizia al momento della creazione del primo ordine idoneo. Tuttavia, se vengono annullati più di due ordini, si perde lo slancio e il conteggio degli ordini idonei viene azzerato. Con l’azzeramento, la spedizione dei campioni non verrà resettata, ma riprenderà dall’ultimo ordine idoneo.</a:t>
            </a:r>
            <a:endParaRPr lang="it-IT"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err="1">
                <a:solidFill>
                  <a:schemeClr val="accent3"/>
                </a:solidFill>
              </a:rPr>
              <a:t>Domande</a:t>
            </a:r>
            <a:r>
              <a:rPr lang="en-IE" dirty="0">
                <a:solidFill>
                  <a:schemeClr val="accent3"/>
                </a:solidFill>
              </a:rPr>
              <a:t> </a:t>
            </a:r>
            <a:r>
              <a:rPr lang="en-IE" dirty="0" err="1">
                <a:solidFill>
                  <a:schemeClr val="accent3"/>
                </a:solidFill>
              </a:rPr>
              <a:t>frequenti</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it-IT" sz="1200" b="1" dirty="0">
                <a:solidFill>
                  <a:schemeClr val="accent3"/>
                </a:solidFill>
              </a:rPr>
              <a:t>D12	CON IL PROGRAMMA DI CONDIVISIONE, UN CLIENTE PREFERENZIALE PLUS PUÒ GUADAGNARE PIÙ DI UN CREDITO DI 100 $/95 € IN UN MESE?</a:t>
            </a:r>
          </a:p>
          <a:p>
            <a:pPr marL="540000" indent="-540000">
              <a:lnSpc>
                <a:spcPct val="100000"/>
              </a:lnSpc>
              <a:buNone/>
            </a:pPr>
            <a:r>
              <a:rPr lang="it-IT" sz="1200" dirty="0"/>
              <a:t>R12	Sì! Se i clienti presentati acquistano più prodotti in un mese specifico, il Cliente Preferenziale Plus può maturare altri crediti. Il numero di crediti da poter maturare non è limitato.</a:t>
            </a:r>
          </a:p>
          <a:p>
            <a:pPr marL="540000" indent="-540000">
              <a:lnSpc>
                <a:spcPct val="100000"/>
              </a:lnSpc>
              <a:spcAft>
                <a:spcPts val="0"/>
              </a:spcAft>
              <a:buFont typeface="Wingdings" panose="05000000000000000000" pitchFamily="2" charset="2"/>
              <a:buNone/>
            </a:pPr>
            <a:r>
              <a:rPr lang="it-IT" sz="1200" b="1" dirty="0">
                <a:solidFill>
                  <a:schemeClr val="accent3"/>
                </a:solidFill>
              </a:rPr>
              <a:t>D13	I CREDITI DEL PROGRAMMA DI CONDIVISIONE PER UN CLIENTE PREFERENZIALE PLUS VERRANNO APPLICATI AUTOMATICAMENTE A UNO DEGLI ORDINI?</a:t>
            </a:r>
          </a:p>
          <a:p>
            <a:pPr marL="540000" indent="-540000">
              <a:lnSpc>
                <a:spcPct val="100000"/>
              </a:lnSpc>
              <a:buNone/>
            </a:pPr>
            <a:r>
              <a:rPr lang="it-IT" sz="1200" dirty="0"/>
              <a:t>R13	Sì. Non sarà più necessario attivare l’impostazione per poter applicare i punti del Programma di condivisione.</a:t>
            </a:r>
          </a:p>
          <a:p>
            <a:pPr marL="540000" indent="-540000">
              <a:lnSpc>
                <a:spcPct val="100000"/>
              </a:lnSpc>
              <a:spcAft>
                <a:spcPts val="0"/>
              </a:spcAft>
              <a:buFont typeface="Wingdings" panose="05000000000000000000" pitchFamily="2" charset="2"/>
              <a:buNone/>
            </a:pPr>
            <a:r>
              <a:rPr lang="it-IT" sz="1200" b="1" dirty="0">
                <a:solidFill>
                  <a:schemeClr val="accent3"/>
                </a:solidFill>
              </a:rPr>
              <a:t>D14	TALI CREDITI HANNO UNA DATA DI SCADENZA O POSSONO ESSERE USATI IN QUALSIASI MOMENTO?</a:t>
            </a:r>
          </a:p>
          <a:p>
            <a:pPr marL="540000" indent="-540000">
              <a:lnSpc>
                <a:spcPct val="100000"/>
              </a:lnSpc>
              <a:buNone/>
            </a:pPr>
            <a:r>
              <a:rPr lang="it-IT" sz="1200" dirty="0"/>
              <a:t>R14	I crediti scadono dopo due mesi.</a:t>
            </a:r>
          </a:p>
          <a:p>
            <a:pPr marL="540000" indent="-540000">
              <a:lnSpc>
                <a:spcPct val="100000"/>
              </a:lnSpc>
              <a:spcAft>
                <a:spcPts val="0"/>
              </a:spcAft>
              <a:buFont typeface="Wingdings" panose="05000000000000000000" pitchFamily="2" charset="2"/>
              <a:buNone/>
            </a:pPr>
            <a:r>
              <a:rPr lang="it-IT" sz="1200" b="1" dirty="0">
                <a:solidFill>
                  <a:schemeClr val="accent3"/>
                </a:solidFill>
              </a:rPr>
              <a:t>D15	COSA RENDE IDONEO UN ORDINE AI FINI DEL PROGRAMMA DI CONDIVISIONE?</a:t>
            </a:r>
          </a:p>
          <a:p>
            <a:pPr marL="540000" indent="-540000">
              <a:lnSpc>
                <a:spcPct val="100000"/>
              </a:lnSpc>
              <a:buNone/>
            </a:pPr>
            <a:r>
              <a:rPr lang="it-IT" sz="1200" dirty="0"/>
              <a:t>R15	L’unico requisito per far sì che l’ordine di un cliente presentato venga conteggiato ai fini dei crediti del Programma di condivisione è che abbia un valore in BV. Tutti gli ordini con un valore in BV saranno conteggiati come idonei. </a:t>
            </a:r>
          </a:p>
          <a:p>
            <a:pPr marL="540000" indent="-540000">
              <a:lnSpc>
                <a:spcPct val="100000"/>
              </a:lnSpc>
              <a:spcAft>
                <a:spcPts val="0"/>
              </a:spcAft>
              <a:buFont typeface="Wingdings" panose="05000000000000000000" pitchFamily="2" charset="2"/>
              <a:buNone/>
            </a:pPr>
            <a:r>
              <a:rPr lang="it-IT" sz="1200" b="1" dirty="0">
                <a:solidFill>
                  <a:schemeClr val="accent3"/>
                </a:solidFill>
              </a:rPr>
              <a:t>D16	I CREDITI DEL PROGRAMMA DI CONDIVISIONE POSSONO ESSERE APPLICATI SOLO AI PATCH?</a:t>
            </a:r>
          </a:p>
          <a:p>
            <a:pPr marL="540000" indent="-540000">
              <a:lnSpc>
                <a:spcPct val="100000"/>
              </a:lnSpc>
              <a:buNone/>
            </a:pPr>
            <a:r>
              <a:rPr lang="it-IT" sz="1200" dirty="0"/>
              <a:t>R16	Non più. Ora i crediti del Programma di condivisione possono essere applicati a qualsiasi articolo.</a:t>
            </a:r>
          </a:p>
          <a:p>
            <a:pPr marL="540000" indent="-540000">
              <a:lnSpc>
                <a:spcPct val="100000"/>
              </a:lnSpc>
              <a:spcAft>
                <a:spcPts val="0"/>
              </a:spcAft>
              <a:buFont typeface="Wingdings" panose="05000000000000000000" pitchFamily="2" charset="2"/>
              <a:buNone/>
            </a:pPr>
            <a:r>
              <a:rPr lang="it-IT" sz="1200" b="1" dirty="0">
                <a:solidFill>
                  <a:schemeClr val="accent3"/>
                </a:solidFill>
              </a:rPr>
              <a:t>D17	AL MOMENTO DELL’INTRODUZIONE DI QUESTI MIGLIORAMENTI, I PREMI FEDELTÀ DEI CLIENTI PREFERENZIALI/CLIENTI PREFERENZIALI PLUS RIPARTIRANNO DA DOVE SONO O VERRANNO RESETTATI?</a:t>
            </a:r>
          </a:p>
          <a:p>
            <a:pPr marL="540000" indent="-540000">
              <a:lnSpc>
                <a:spcPct val="100000"/>
              </a:lnSpc>
              <a:buNone/>
            </a:pPr>
            <a:r>
              <a:rPr lang="it-IT" sz="1200" dirty="0"/>
              <a:t>R17	Con l’inizio del nuovo programma, il programma dei premi attuale verrà resettato. Tutti ripartiranno daccapo con il nuovo programma di premi.</a:t>
            </a:r>
          </a:p>
          <a:p>
            <a:pPr marL="540000" indent="-540000">
              <a:lnSpc>
                <a:spcPct val="100000"/>
              </a:lnSpc>
              <a:spcAft>
                <a:spcPts val="0"/>
              </a:spcAft>
              <a:buFont typeface="Wingdings" panose="05000000000000000000" pitchFamily="2" charset="2"/>
              <a:buNone/>
            </a:pPr>
            <a:r>
              <a:rPr lang="it-IT" sz="1200" b="1" dirty="0">
                <a:solidFill>
                  <a:schemeClr val="accent3"/>
                </a:solidFill>
              </a:rPr>
              <a:t>D18	NELL’ULTIMO CAMPIONE COME PREMIO FEDELTÀ, SI POTRÀ SCEGLIERE UNO QUALSIASI DEI PRODOTTI ALAVIDA (AD ES. PATCH, DAY, NIGHT, EYE CREAM)?</a:t>
            </a:r>
          </a:p>
          <a:p>
            <a:pPr marL="540000" indent="-540000">
              <a:lnSpc>
                <a:spcPct val="100000"/>
              </a:lnSpc>
              <a:buNone/>
            </a:pPr>
            <a:r>
              <a:rPr lang="it-IT" sz="1200" dirty="0"/>
              <a:t>R18	Sì.</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403</TotalTime>
  <Words>2050</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Cabin</vt:lpstr>
      <vt:lpstr>Calibri</vt:lpstr>
      <vt:lpstr>Calibri Light</vt:lpstr>
      <vt:lpstr>Wingdings</vt:lpstr>
      <vt:lpstr>Office Theme</vt:lpstr>
      <vt:lpstr>PowerPoint Presentation</vt:lpstr>
      <vt:lpstr>Riepilogo dei cambiamenti al Programma Clienti Preferenziali/Clienti Preferenziali Plus del 2025</vt:lpstr>
      <vt:lpstr>Elementi che non cambieranno</vt:lpstr>
      <vt:lpstr>Campioni come premio fedeltà</vt:lpstr>
      <vt:lpstr>Campioni come premio fedeltà –  Clienti Preferenziali</vt:lpstr>
      <vt:lpstr>Campioni come premio fedeltà – Cliente Preferenziale Plus</vt:lpstr>
      <vt:lpstr>Miglioramenti al Programma di condivisione per i Clienti Preferenziali Plus</vt:lpstr>
      <vt:lpstr>PowerPoint Presentation</vt:lpstr>
      <vt:lpstr>Domande frequenti</vt:lpstr>
      <vt:lpstr>Domande frequenti</vt:lpstr>
      <vt:lpstr>Domande frequenti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15</cp:revision>
  <dcterms:created xsi:type="dcterms:W3CDTF">2025-03-12T11:45:21Z</dcterms:created>
  <dcterms:modified xsi:type="dcterms:W3CDTF">2025-04-01T17:01:36Z</dcterms:modified>
</cp:coreProperties>
</file>